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02"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1607F87C-7547-4F87-9F26-463D4461D978}" type="datetimeFigureOut">
              <a:rPr lang="ru-RU" smtClean="0"/>
              <a:t>09.10.2023</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49868363-14ED-4480-ABC0-479A2E262286}"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607F87C-7547-4F87-9F26-463D4461D978}" type="datetimeFigureOut">
              <a:rPr lang="ru-RU" smtClean="0"/>
              <a:t>09.10.2023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9868363-14ED-4480-ABC0-479A2E262286}"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1607F87C-7547-4F87-9F26-463D4461D978}" type="datetimeFigureOut">
              <a:rPr lang="ru-RU" smtClean="0"/>
              <a:t>09.10.2023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9868363-14ED-4480-ABC0-479A2E262286}"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607F87C-7547-4F87-9F26-463D4461D978}" type="datetimeFigureOut">
              <a:rPr lang="ru-RU" smtClean="0"/>
              <a:t>09.10.2023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49868363-14ED-4480-ABC0-479A2E262286}"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1607F87C-7547-4F87-9F26-463D4461D978}" type="datetimeFigureOut">
              <a:rPr lang="ru-RU" smtClean="0"/>
              <a:t>09.10.2023</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49868363-14ED-4480-ABC0-479A2E262286}"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1607F87C-7547-4F87-9F26-463D4461D978}" type="datetimeFigureOut">
              <a:rPr lang="ru-RU" smtClean="0"/>
              <a:t>09.10.2023</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49868363-14ED-4480-ABC0-479A2E262286}"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1607F87C-7547-4F87-9F26-463D4461D978}" type="datetimeFigureOut">
              <a:rPr lang="ru-RU" smtClean="0"/>
              <a:t>09.10.2023</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49868363-14ED-4480-ABC0-479A2E262286}"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607F87C-7547-4F87-9F26-463D4461D978}" type="datetimeFigureOut">
              <a:rPr lang="ru-RU" smtClean="0"/>
              <a:t>09.10.2023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49868363-14ED-4480-ABC0-479A2E262286}"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607F87C-7547-4F87-9F26-463D4461D978}" type="datetimeFigureOut">
              <a:rPr lang="ru-RU" smtClean="0"/>
              <a:t>09.10.2023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49868363-14ED-4480-ABC0-479A2E262286}" type="slidenum">
              <a:rPr lang="ru-RU" smtClean="0"/>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607F87C-7547-4F87-9F26-463D4461D978}" type="datetimeFigureOut">
              <a:rPr lang="ru-RU" smtClean="0"/>
              <a:t>09.10.2023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9868363-14ED-4480-ABC0-479A2E262286}"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607F87C-7547-4F87-9F26-463D4461D978}" type="datetimeFigureOut">
              <a:rPr lang="ru-RU" smtClean="0"/>
              <a:t>09.10.2023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9868363-14ED-4480-ABC0-479A2E262286}"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607F87C-7547-4F87-9F26-463D4461D978}" type="datetimeFigureOut">
              <a:rPr lang="ru-RU" smtClean="0"/>
              <a:t>09.10.2023</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9868363-14ED-4480-ABC0-479A2E262286}"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332656"/>
            <a:ext cx="7772400" cy="1470025"/>
          </a:xfrm>
        </p:spPr>
        <p:txBody>
          <a:bodyPr/>
          <a:lstStyle/>
          <a:p>
            <a:r>
              <a:rPr lang="kk-KZ" dirty="0" smtClean="0">
                <a:latin typeface="KZ Times New Roman" panose="02020603050405020304" pitchFamily="18" charset="0"/>
              </a:rPr>
              <a:t>Дәріс 6</a:t>
            </a:r>
            <a:endParaRPr lang="ru-RU" dirty="0">
              <a:latin typeface="KZ Times New Roman" panose="02020603050405020304" pitchFamily="18" charset="0"/>
            </a:endParaRPr>
          </a:p>
        </p:txBody>
      </p:sp>
      <p:sp>
        <p:nvSpPr>
          <p:cNvPr id="3" name="Подзаголовок 2"/>
          <p:cNvSpPr>
            <a:spLocks noGrp="1"/>
          </p:cNvSpPr>
          <p:nvPr>
            <p:ph type="subTitle" idx="1"/>
          </p:nvPr>
        </p:nvSpPr>
        <p:spPr>
          <a:xfrm>
            <a:off x="1371600" y="1844824"/>
            <a:ext cx="6400800" cy="3793976"/>
          </a:xfrm>
        </p:spPr>
        <p:txBody>
          <a:bodyPr/>
          <a:lstStyle/>
          <a:p>
            <a:r>
              <a:rPr lang="kk-KZ" b="1" i="1" u="sng" dirty="0">
                <a:solidFill>
                  <a:srgbClr val="FF0000"/>
                </a:solidFill>
                <a:latin typeface="KZ Times New Roman" panose="02020603050405020304" pitchFamily="18" charset="0"/>
              </a:rPr>
              <a:t>ӘРТҮРЛІ НАРЫҚ ҮЛГІСІНДЕ БАҒА ҚҰРУДЫҢ ЕРЕКШЕЛІКТЕРІ</a:t>
            </a:r>
            <a:endParaRPr lang="ru-RU" b="1" i="1" u="sng" dirty="0">
              <a:solidFill>
                <a:srgbClr val="FF0000"/>
              </a:solidFill>
              <a:latin typeface="KZ Times New Roman" panose="02020603050405020304" pitchFamily="18" charset="0"/>
            </a:endParaRPr>
          </a:p>
          <a:p>
            <a:endParaRPr lang="ru-RU" dirty="0"/>
          </a:p>
        </p:txBody>
      </p:sp>
    </p:spTree>
    <p:extLst>
      <p:ext uri="{BB962C8B-B14F-4D97-AF65-F5344CB8AC3E}">
        <p14:creationId xmlns:p14="http://schemas.microsoft.com/office/powerpoint/2010/main" val="368322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433467"/>
          </a:xfrm>
        </p:spPr>
        <p:txBody>
          <a:bodyPr>
            <a:normAutofit fontScale="92500" lnSpcReduction="20000"/>
          </a:bodyPr>
          <a:lstStyle/>
          <a:p>
            <a:pPr marL="0" indent="0" algn="ctr">
              <a:buNone/>
            </a:pPr>
            <a:r>
              <a:rPr lang="kk-KZ" b="1" u="sng" dirty="0">
                <a:solidFill>
                  <a:srgbClr val="FF0000"/>
                </a:solidFill>
                <a:latin typeface="KZ Times New Roman" panose="02020603050405020304" pitchFamily="18" charset="0"/>
              </a:rPr>
              <a:t>Тұтыну тауарлары мен қызметтеріне баға белгілеу </a:t>
            </a:r>
            <a:r>
              <a:rPr lang="kk-KZ" b="1" u="sng" dirty="0" smtClean="0">
                <a:solidFill>
                  <a:srgbClr val="FF0000"/>
                </a:solidFill>
                <a:latin typeface="KZ Times New Roman" panose="02020603050405020304" pitchFamily="18" charset="0"/>
              </a:rPr>
              <a:t>ерекшеліктері</a:t>
            </a:r>
            <a:endParaRPr lang="ru-RU" u="sng" dirty="0">
              <a:solidFill>
                <a:srgbClr val="FF0000"/>
              </a:solidFill>
              <a:latin typeface="KZ Times New Roman" panose="02020603050405020304" pitchFamily="18" charset="0"/>
            </a:endParaRPr>
          </a:p>
          <a:p>
            <a:pPr marL="0" indent="0" algn="just">
              <a:buNone/>
            </a:pPr>
            <a:r>
              <a:rPr lang="kk-KZ" dirty="0" smtClean="0">
                <a:latin typeface="KZ Times New Roman" panose="02020603050405020304" pitchFamily="18" charset="0"/>
              </a:rPr>
              <a:t>Қызмет </a:t>
            </a:r>
            <a:r>
              <a:rPr lang="kk-KZ" dirty="0">
                <a:latin typeface="KZ Times New Roman" panose="02020603050405020304" pitchFamily="18" charset="0"/>
              </a:rPr>
              <a:t>өрісінде  баға белгілеудің келесі түрлері кеңінен қолданылады:</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тұтынылатын </a:t>
            </a:r>
            <a:r>
              <a:rPr lang="kk-KZ" dirty="0">
                <a:latin typeface="KZ Times New Roman" panose="02020603050405020304" pitchFamily="18" charset="0"/>
              </a:rPr>
              <a:t>қызметтің бір өлшеміне баға белгілеу, мысалы, кино, мұражай, театр билеттері;</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интегралдық  </a:t>
            </a:r>
            <a:r>
              <a:rPr lang="kk-KZ" dirty="0">
                <a:latin typeface="KZ Times New Roman" panose="02020603050405020304" pitchFamily="18" charset="0"/>
              </a:rPr>
              <a:t>немесе агрегаттық баға белгілеу, мұнда белгілі бір қызметті көрсетуге қажет жекелеген жұмыстар бағасының жиынтығы алынады.(тұрмыстық техниканы жөндеу);</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кешенді </a:t>
            </a:r>
            <a:r>
              <a:rPr lang="kk-KZ" dirty="0">
                <a:latin typeface="KZ Times New Roman" panose="02020603050405020304" pitchFamily="18" charset="0"/>
              </a:rPr>
              <a:t>түрде баға белгілеу, бұл бірін – бірі толықтыратын қызметтерді өткізгенде қолданылады. (туристік – экскурсия қызметі бағасы);</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абонемент </a:t>
            </a:r>
            <a:r>
              <a:rPr lang="kk-KZ" dirty="0">
                <a:latin typeface="KZ Times New Roman" panose="02020603050405020304" pitchFamily="18" charset="0"/>
              </a:rPr>
              <a:t>принципі бойынша баға белгілеу, (студенттерге арналған айлық жол билеті).</a:t>
            </a:r>
            <a:endParaRPr lang="ru-RU" dirty="0">
              <a:latin typeface="KZ Times New Roman" panose="02020603050405020304" pitchFamily="18" charset="0"/>
            </a:endParaRPr>
          </a:p>
          <a:p>
            <a:pPr algn="just"/>
            <a:endParaRPr lang="ru-RU" dirty="0">
              <a:latin typeface="KZ Times New Roman" panose="02020603050405020304" pitchFamily="18" charset="0"/>
            </a:endParaRPr>
          </a:p>
        </p:txBody>
      </p:sp>
    </p:spTree>
    <p:extLst>
      <p:ext uri="{BB962C8B-B14F-4D97-AF65-F5344CB8AC3E}">
        <p14:creationId xmlns:p14="http://schemas.microsoft.com/office/powerpoint/2010/main" val="2900039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577483"/>
          </a:xfrm>
        </p:spPr>
        <p:txBody>
          <a:bodyPr>
            <a:normAutofit fontScale="92500"/>
          </a:bodyPr>
          <a:lstStyle/>
          <a:p>
            <a:pPr marL="0" indent="0" algn="just">
              <a:buNone/>
            </a:pPr>
            <a:r>
              <a:rPr lang="kk-KZ" dirty="0" smtClean="0">
                <a:latin typeface="KZ Times New Roman" panose="02020603050405020304" pitchFamily="18" charset="0"/>
              </a:rPr>
              <a:t>	Қазіргі </a:t>
            </a:r>
            <a:r>
              <a:rPr lang="kk-KZ" dirty="0">
                <a:latin typeface="KZ Times New Roman" panose="02020603050405020304" pitchFamily="18" charset="0"/>
              </a:rPr>
              <a:t>уақытта қызметтер сала бойынша бөлінеді: әлеуметтік-мәдени қызметтер секторы, материалдық- тұрмыстық қызметтер секторы, ресми ақпараттық және инженерлік технологиялық қызметтер. </a:t>
            </a:r>
            <a:endParaRPr lang="ru-RU" dirty="0">
              <a:latin typeface="KZ Times New Roman" panose="02020603050405020304" pitchFamily="18" charset="0"/>
            </a:endParaRPr>
          </a:p>
          <a:p>
            <a:pPr marL="0" indent="0" algn="just">
              <a:buNone/>
            </a:pPr>
            <a:r>
              <a:rPr lang="kk-KZ" dirty="0" smtClean="0">
                <a:latin typeface="KZ Times New Roman" panose="02020603050405020304" pitchFamily="18" charset="0"/>
              </a:rPr>
              <a:t>	</a:t>
            </a:r>
            <a:r>
              <a:rPr lang="kk-KZ" u="sng" dirty="0" smtClean="0">
                <a:latin typeface="KZ Times New Roman" panose="02020603050405020304" pitchFamily="18" charset="0"/>
              </a:rPr>
              <a:t>Қызметтер </a:t>
            </a:r>
            <a:r>
              <a:rPr lang="kk-KZ" u="sng" dirty="0">
                <a:latin typeface="KZ Times New Roman" panose="02020603050405020304" pitchFamily="18" charset="0"/>
              </a:rPr>
              <a:t>саласында баға белгілеуге ықпал ететін факторлар:</a:t>
            </a:r>
            <a:endParaRPr lang="ru-RU" u="sng"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қызметтерге </a:t>
            </a:r>
            <a:r>
              <a:rPr lang="kk-KZ" dirty="0">
                <a:latin typeface="KZ Times New Roman" panose="02020603050405020304" pitchFamily="18" charset="0"/>
              </a:rPr>
              <a:t>сұраныс пен ұсыныстың ерекшеліктері;</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қоғамға </a:t>
            </a:r>
            <a:r>
              <a:rPr lang="kk-KZ" dirty="0">
                <a:latin typeface="KZ Times New Roman" panose="02020603050405020304" pitchFamily="18" charset="0"/>
              </a:rPr>
              <a:t>маңыздылығы жоғары әлеуметтік қызметтерге сыртқы факторлардың ықпалы;</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нарық </a:t>
            </a:r>
            <a:r>
              <a:rPr lang="kk-KZ" dirty="0">
                <a:latin typeface="KZ Times New Roman" panose="02020603050405020304" pitchFamily="18" charset="0"/>
              </a:rPr>
              <a:t>жағдаятына  қызметтердің бейімделуінің жоғары дәрежесі;</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қызмет </a:t>
            </a:r>
            <a:r>
              <a:rPr lang="kk-KZ" dirty="0">
                <a:latin typeface="KZ Times New Roman" panose="02020603050405020304" pitchFamily="18" charset="0"/>
              </a:rPr>
              <a:t>көрсету түрлеріне ақпараттың ассиметриясы.</a:t>
            </a:r>
            <a:endParaRPr lang="ru-RU" dirty="0">
              <a:latin typeface="KZ Times New Roman" panose="02020603050405020304" pitchFamily="18" charset="0"/>
            </a:endParaRPr>
          </a:p>
          <a:p>
            <a:endParaRPr lang="ru-RU" dirty="0"/>
          </a:p>
        </p:txBody>
      </p:sp>
    </p:spTree>
    <p:extLst>
      <p:ext uri="{BB962C8B-B14F-4D97-AF65-F5344CB8AC3E}">
        <p14:creationId xmlns:p14="http://schemas.microsoft.com/office/powerpoint/2010/main" val="3409595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461741" y="1493632"/>
            <a:ext cx="6266555" cy="2261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6192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461741" y="1203192"/>
            <a:ext cx="6266555" cy="2841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8727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461741" y="1084272"/>
            <a:ext cx="6266555" cy="3079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9214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461741" y="953917"/>
            <a:ext cx="6266555" cy="3340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6477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29600" cy="5937523"/>
          </a:xfrm>
        </p:spPr>
        <p:txBody>
          <a:bodyPr>
            <a:normAutofit fontScale="85000" lnSpcReduction="20000"/>
          </a:bodyPr>
          <a:lstStyle/>
          <a:p>
            <a:pPr marL="0" indent="0" algn="ctr">
              <a:buNone/>
            </a:pPr>
            <a:r>
              <a:rPr lang="kk-KZ" b="1" i="1" u="sng" dirty="0">
                <a:solidFill>
                  <a:srgbClr val="FF0000"/>
                </a:solidFill>
                <a:latin typeface="KZ Times New Roman" panose="02020603050405020304" pitchFamily="18" charset="0"/>
              </a:rPr>
              <a:t>Көлік қызметтер нарығында баға белгілеу</a:t>
            </a:r>
            <a:endParaRPr lang="ru-RU" b="1" i="1" u="sng" dirty="0">
              <a:solidFill>
                <a:srgbClr val="FF0000"/>
              </a:solidFill>
              <a:latin typeface="KZ Times New Roman" panose="02020603050405020304" pitchFamily="18" charset="0"/>
            </a:endParaRPr>
          </a:p>
          <a:p>
            <a:pPr marL="0" indent="0" algn="just">
              <a:buNone/>
            </a:pPr>
            <a:r>
              <a:rPr lang="kk-KZ" dirty="0" smtClean="0">
                <a:latin typeface="KZ Times New Roman" panose="02020603050405020304" pitchFamily="18" charset="0"/>
              </a:rPr>
              <a:t>	Көлік </a:t>
            </a:r>
            <a:r>
              <a:rPr lang="kk-KZ" dirty="0">
                <a:latin typeface="KZ Times New Roman" panose="02020603050405020304" pitchFamily="18" charset="0"/>
              </a:rPr>
              <a:t>қызметтер нарығы өнеркәсіптік және көлік кәсіпорындарының  коммерциялық қызметімен анықталады. Көлік қызметтер нарығындағы бәсеке әртүрлі көлік түрлері арасында ғана емес, сонымен қатар көлік фирмалары арасында да байқалады. Мұндай бәсекелі жағдайда маркетинг стратегиясы үшін тарифтердің икемді жүйесі маңызды роль атқарады</a:t>
            </a:r>
            <a:r>
              <a:rPr lang="kk-KZ" b="1" dirty="0">
                <a:latin typeface="KZ Times New Roman" panose="02020603050405020304" pitchFamily="18" charset="0"/>
              </a:rPr>
              <a:t>. </a:t>
            </a:r>
            <a:r>
              <a:rPr lang="kk-KZ" dirty="0">
                <a:latin typeface="KZ Times New Roman" panose="02020603050405020304" pitchFamily="18" charset="0"/>
              </a:rPr>
              <a:t>Көлік қызметтеріне тарифтерді</a:t>
            </a:r>
            <a:r>
              <a:rPr lang="kk-KZ" b="1" dirty="0">
                <a:latin typeface="KZ Times New Roman" panose="02020603050405020304" pitchFamily="18" charset="0"/>
              </a:rPr>
              <a:t> </a:t>
            </a:r>
            <a:r>
              <a:rPr lang="kk-KZ" dirty="0">
                <a:latin typeface="KZ Times New Roman" panose="02020603050405020304" pitchFamily="18" charset="0"/>
              </a:rPr>
              <a:t>белгілеудің ерекшеліктері:</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Желіге </a:t>
            </a:r>
            <a:r>
              <a:rPr lang="kk-KZ" dirty="0">
                <a:latin typeface="KZ Times New Roman" panose="02020603050405020304" pitchFamily="18" charset="0"/>
              </a:rPr>
              <a:t>ену үшін алынатын ақыға бақылау;</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Бағаларды </a:t>
            </a:r>
            <a:r>
              <a:rPr lang="kk-KZ" dirty="0">
                <a:latin typeface="KZ Times New Roman" panose="02020603050405020304" pitchFamily="18" charset="0"/>
              </a:rPr>
              <a:t>реттеу объектілерін анықтау;</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Инфляция </a:t>
            </a:r>
            <a:r>
              <a:rPr lang="kk-KZ" dirty="0">
                <a:latin typeface="KZ Times New Roman" panose="02020603050405020304" pitchFamily="18" charset="0"/>
              </a:rPr>
              <a:t>жағдайларын ескеру;</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Өнімділік </a:t>
            </a:r>
            <a:r>
              <a:rPr lang="kk-KZ" dirty="0">
                <a:latin typeface="KZ Times New Roman" panose="02020603050405020304" pitchFamily="18" charset="0"/>
              </a:rPr>
              <a:t>көлемін анықтау;</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Пайда </a:t>
            </a:r>
            <a:r>
              <a:rPr lang="kk-KZ" dirty="0">
                <a:latin typeface="KZ Times New Roman" panose="02020603050405020304" pitchFamily="18" charset="0"/>
              </a:rPr>
              <a:t>нормасын шектеу;</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Ағымдағы </a:t>
            </a:r>
            <a:r>
              <a:rPr lang="kk-KZ" dirty="0">
                <a:latin typeface="KZ Times New Roman" panose="02020603050405020304" pitchFamily="18" charset="0"/>
              </a:rPr>
              <a:t>шығындарды анықтау;</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Инвестицияларды </a:t>
            </a:r>
            <a:r>
              <a:rPr lang="kk-KZ" dirty="0">
                <a:latin typeface="KZ Times New Roman" panose="02020603050405020304" pitchFamily="18" charset="0"/>
              </a:rPr>
              <a:t>бағалау;</a:t>
            </a:r>
            <a:endParaRPr lang="ru-RU" dirty="0">
              <a:latin typeface="KZ Times New Roman" panose="02020603050405020304" pitchFamily="18" charset="0"/>
            </a:endParaRPr>
          </a:p>
          <a:p>
            <a:pPr marL="0" lvl="0" indent="0" algn="just">
              <a:buNone/>
            </a:pPr>
            <a:r>
              <a:rPr lang="kk-KZ" dirty="0" smtClean="0">
                <a:latin typeface="KZ Times New Roman" panose="02020603050405020304" pitchFamily="18" charset="0"/>
              </a:rPr>
              <a:t>- Мүмкін </a:t>
            </a:r>
            <a:r>
              <a:rPr lang="kk-KZ" dirty="0">
                <a:latin typeface="KZ Times New Roman" panose="02020603050405020304" pitchFamily="18" charset="0"/>
              </a:rPr>
              <a:t>болатын пайданы анықтау.</a:t>
            </a:r>
            <a:endParaRPr lang="ru-RU" dirty="0">
              <a:latin typeface="KZ Times New Roman" panose="02020603050405020304" pitchFamily="18" charset="0"/>
            </a:endParaRPr>
          </a:p>
          <a:p>
            <a:endParaRPr lang="ru-RU" dirty="0"/>
          </a:p>
        </p:txBody>
      </p:sp>
    </p:spTree>
    <p:extLst>
      <p:ext uri="{BB962C8B-B14F-4D97-AF65-F5344CB8AC3E}">
        <p14:creationId xmlns:p14="http://schemas.microsoft.com/office/powerpoint/2010/main" val="2319593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16632"/>
            <a:ext cx="8229600" cy="5760640"/>
          </a:xfrm>
        </p:spPr>
        <p:txBody>
          <a:bodyPr>
            <a:normAutofit fontScale="77500" lnSpcReduction="20000"/>
          </a:bodyPr>
          <a:lstStyle/>
          <a:p>
            <a:pPr marL="0" indent="0" algn="just">
              <a:buNone/>
            </a:pPr>
            <a:r>
              <a:rPr lang="kk-KZ" dirty="0" smtClean="0">
                <a:latin typeface="KZ Times New Roman" panose="02020603050405020304" pitchFamily="18" charset="0"/>
              </a:rPr>
              <a:t>	Көлік </a:t>
            </a:r>
            <a:r>
              <a:rPr lang="kk-KZ" dirty="0">
                <a:latin typeface="KZ Times New Roman" panose="02020603050405020304" pitchFamily="18" charset="0"/>
              </a:rPr>
              <a:t>қызметтеріне тарифтер класстық</a:t>
            </a:r>
            <a:r>
              <a:rPr lang="kk-KZ" b="1" dirty="0">
                <a:latin typeface="KZ Times New Roman" panose="02020603050405020304" pitchFamily="18" charset="0"/>
              </a:rPr>
              <a:t> </a:t>
            </a:r>
            <a:r>
              <a:rPr lang="kk-KZ" dirty="0">
                <a:latin typeface="KZ Times New Roman" panose="02020603050405020304" pitchFamily="18" charset="0"/>
              </a:rPr>
              <a:t>тарифтерді, бап бойынша</a:t>
            </a:r>
            <a:r>
              <a:rPr lang="kk-KZ" b="1" dirty="0">
                <a:latin typeface="KZ Times New Roman" panose="02020603050405020304" pitchFamily="18" charset="0"/>
              </a:rPr>
              <a:t> </a:t>
            </a:r>
            <a:r>
              <a:rPr lang="kk-KZ" dirty="0">
                <a:latin typeface="KZ Times New Roman" panose="02020603050405020304" pitchFamily="18" charset="0"/>
              </a:rPr>
              <a:t>тарифтерді,</a:t>
            </a:r>
            <a:r>
              <a:rPr lang="kk-KZ" b="1" dirty="0">
                <a:latin typeface="KZ Times New Roman" panose="02020603050405020304" pitchFamily="18" charset="0"/>
              </a:rPr>
              <a:t> </a:t>
            </a:r>
            <a:r>
              <a:rPr lang="kk-KZ" dirty="0">
                <a:latin typeface="KZ Times New Roman" panose="02020603050405020304" pitchFamily="18" charset="0"/>
              </a:rPr>
              <a:t>аралас тарифтерді қамтиды. Көлік қызметтеріне тарифтердің өзгеруіне ықпал ететін факторларға  инвестициялар, эксплуатациялық шығындар,  амортизация,  тасымалдау көлемі,  қосымша қызметтер,  пайда нормасы,  салықтар мен алымдар, материалдық шығындар,  жүк бойынша төлемқабілеттілік, жүк ағымын кеңейтуде мемлекеттің қызығушылығы,  тасымалдаушының шығындары және тәуекел шығындары  жатады.</a:t>
            </a:r>
            <a:endParaRPr lang="ru-RU" dirty="0">
              <a:latin typeface="KZ Times New Roman" panose="02020603050405020304" pitchFamily="18" charset="0"/>
            </a:endParaRPr>
          </a:p>
          <a:p>
            <a:pPr marL="0" indent="0" algn="just">
              <a:buNone/>
            </a:pPr>
            <a:r>
              <a:rPr lang="kk-KZ" dirty="0" smtClean="0">
                <a:latin typeface="KZ Times New Roman" panose="02020603050405020304" pitchFamily="18" charset="0"/>
              </a:rPr>
              <a:t>	Темір </a:t>
            </a:r>
            <a:r>
              <a:rPr lang="kk-KZ" dirty="0">
                <a:latin typeface="KZ Times New Roman" panose="02020603050405020304" pitchFamily="18" charset="0"/>
              </a:rPr>
              <a:t>жол көлігі, электр және жылу энергетикасы, мұнайды, мұнай өнімдері мен газды тасымалдау, азаматтық авиация, порт қызметтері, телекомуникация және почта байланысы саласындағы тауар нарықтарында үстем (монополиялық) жағдайға ие нарық субъектілерінің тауарларына (жұмыстарына,көрсетілетін қызметтеріне) баға түзу ережесі 2007 жылы 25 желтоқсанда №1286 қаулысымен бекітілді. Бұл ережеде, бәсекелестік жағдайда қалыптасқан- бәсекелес баға және белгіленген тәртіппен тауар нарығы субъектісінің негізделген шығындарының  және пайдасының негізінде айқындалған баға көрсетілген. Ол - негізделген баға деп аталады.</a:t>
            </a:r>
            <a:endParaRPr lang="ru-RU" dirty="0">
              <a:latin typeface="KZ Times New Roman" panose="02020603050405020304" pitchFamily="18" charset="0"/>
            </a:endParaRPr>
          </a:p>
          <a:p>
            <a:endParaRPr lang="ru-RU" dirty="0"/>
          </a:p>
        </p:txBody>
      </p:sp>
    </p:spTree>
    <p:extLst>
      <p:ext uri="{BB962C8B-B14F-4D97-AF65-F5344CB8AC3E}">
        <p14:creationId xmlns:p14="http://schemas.microsoft.com/office/powerpoint/2010/main" val="2003858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normAutofit fontScale="77500" lnSpcReduction="20000"/>
          </a:bodyPr>
          <a:lstStyle/>
          <a:p>
            <a:pPr marL="0" indent="0" algn="just">
              <a:buNone/>
            </a:pPr>
            <a:r>
              <a:rPr lang="kk-KZ" dirty="0" smtClean="0">
                <a:latin typeface="KZ Times New Roman" panose="02020603050405020304" pitchFamily="18" charset="0"/>
              </a:rPr>
              <a:t>	</a:t>
            </a:r>
            <a:r>
              <a:rPr lang="kk-KZ" u="sng" dirty="0" smtClean="0">
                <a:solidFill>
                  <a:srgbClr val="FF0000"/>
                </a:solidFill>
                <a:latin typeface="KZ Times New Roman" panose="02020603050405020304" pitchFamily="18" charset="0"/>
              </a:rPr>
              <a:t>Транспорттық </a:t>
            </a:r>
            <a:r>
              <a:rPr lang="kk-KZ" u="sng" dirty="0">
                <a:solidFill>
                  <a:srgbClr val="FF0000"/>
                </a:solidFill>
                <a:latin typeface="KZ Times New Roman" panose="02020603050405020304" pitchFamily="18" charset="0"/>
              </a:rPr>
              <a:t>шығындар</a:t>
            </a:r>
            <a:r>
              <a:rPr lang="kk-KZ" dirty="0">
                <a:latin typeface="KZ Times New Roman" panose="02020603050405020304" pitchFamily="18" charset="0"/>
              </a:rPr>
              <a:t> дайын өнімді өндіруге жұмсалған қоғамдық қажетті шығындардың құрамдас бөлігі болып саналады. </a:t>
            </a:r>
            <a:endParaRPr lang="ru-RU" dirty="0">
              <a:latin typeface="KZ Times New Roman" panose="02020603050405020304" pitchFamily="18" charset="0"/>
            </a:endParaRPr>
          </a:p>
          <a:p>
            <a:pPr marL="0" indent="0" algn="just">
              <a:buNone/>
            </a:pPr>
            <a:r>
              <a:rPr lang="kk-KZ" dirty="0" smtClean="0">
                <a:latin typeface="KZ Times New Roman" panose="02020603050405020304" pitchFamily="18" charset="0"/>
              </a:rPr>
              <a:t>	</a:t>
            </a:r>
            <a:r>
              <a:rPr lang="kk-KZ" u="sng" dirty="0" smtClean="0">
                <a:solidFill>
                  <a:srgbClr val="FF0000"/>
                </a:solidFill>
                <a:latin typeface="KZ Times New Roman" panose="02020603050405020304" pitchFamily="18" charset="0"/>
              </a:rPr>
              <a:t>Транспорттық </a:t>
            </a:r>
            <a:r>
              <a:rPr lang="kk-KZ" u="sng" dirty="0">
                <a:solidFill>
                  <a:srgbClr val="FF0000"/>
                </a:solidFill>
                <a:latin typeface="KZ Times New Roman" panose="02020603050405020304" pitchFamily="18" charset="0"/>
              </a:rPr>
              <a:t>тариф </a:t>
            </a:r>
            <a:r>
              <a:rPr lang="kk-KZ" dirty="0">
                <a:latin typeface="KZ Times New Roman" panose="02020603050405020304" pitchFamily="18" charset="0"/>
              </a:rPr>
              <a:t>– кеңістікте материалдық объектіні транспортпен      тасымалдау бағасы. Транспорттық тарифтер құрамына жүкті тасымалдау және жолаушы тасымалдау тарифтері енеді. Жүк транспорты өнімді тауар өндірушіден тұтынушыға жеткізе отырып, өнімнің құнын көбейтеді. Жолаушы транспорты қызмет көрсетеді. Осыған байланысты жолаушы тарифтерін қалыптастыру қызмет көрсету өрісіне жатады. Транспорттық қызметтерге қалыптасатын жүк тарифтері жүк тасымалдауға қажет қоғамдық қажетті шығындар деңгейін сипаттайды. Оның ақшалай көрінісі ретінде, транспорттық тариф қарастырылады. </a:t>
            </a:r>
            <a:r>
              <a:rPr lang="kk-KZ" dirty="0" smtClean="0">
                <a:latin typeface="KZ Times New Roman" panose="02020603050405020304" pitchFamily="18" charset="0"/>
              </a:rPr>
              <a:t>	</a:t>
            </a:r>
            <a:r>
              <a:rPr lang="kk-KZ" u="sng" dirty="0" smtClean="0">
                <a:solidFill>
                  <a:srgbClr val="FF0000"/>
                </a:solidFill>
                <a:latin typeface="KZ Times New Roman" panose="02020603050405020304" pitchFamily="18" charset="0"/>
              </a:rPr>
              <a:t>Транспорт </a:t>
            </a:r>
            <a:r>
              <a:rPr lang="kk-KZ" u="sng" dirty="0">
                <a:solidFill>
                  <a:srgbClr val="FF0000"/>
                </a:solidFill>
                <a:latin typeface="KZ Times New Roman" panose="02020603050405020304" pitchFamily="18" charset="0"/>
              </a:rPr>
              <a:t>тарифтері </a:t>
            </a:r>
            <a:r>
              <a:rPr lang="kk-KZ" dirty="0">
                <a:latin typeface="KZ Times New Roman" panose="02020603050405020304" pitchFamily="18" charset="0"/>
              </a:rPr>
              <a:t>шығындар нормативі және пайда негізінде анықталады. Транспорттағы шығындар нормативі, халық шаруашылығының  басқалай салаларындағы  еңбек шығындарының көлемін бейнелейтін нормативтермен салыстырғанда, өзгешеліктерімен ерекшеленеді. Ол өзгешеліктердің маңыздылығы сол, олар бастапқы – соңғы және қозғалысқа келтіру операцияларынан тұрады.</a:t>
            </a:r>
            <a:endParaRPr lang="ru-RU" dirty="0">
              <a:latin typeface="KZ Times New Roman" panose="02020603050405020304" pitchFamily="18" charset="0"/>
            </a:endParaRPr>
          </a:p>
          <a:p>
            <a:pPr algn="just"/>
            <a:endParaRPr lang="ru-RU" dirty="0"/>
          </a:p>
        </p:txBody>
      </p:sp>
    </p:spTree>
    <p:extLst>
      <p:ext uri="{BB962C8B-B14F-4D97-AF65-F5344CB8AC3E}">
        <p14:creationId xmlns:p14="http://schemas.microsoft.com/office/powerpoint/2010/main" val="392983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normAutofit fontScale="55000" lnSpcReduction="20000"/>
          </a:bodyPr>
          <a:lstStyle/>
          <a:p>
            <a:pPr marL="0" indent="0">
              <a:buNone/>
            </a:pPr>
            <a:r>
              <a:rPr lang="kk-KZ" dirty="0"/>
              <a:t>Бастапқы – соңғы операциялардың негізгі сандық көрсеткіші, тасымалданатын жүктің салмағы болғандықтан, 1 тонна жүкке есептелінген шығындар тұрақты болады.</a:t>
            </a:r>
            <a:endParaRPr lang="ru-RU" dirty="0"/>
          </a:p>
          <a:p>
            <a:pPr marL="0" indent="0">
              <a:buNone/>
            </a:pPr>
            <a:r>
              <a:rPr lang="kk-KZ" dirty="0" smtClean="0"/>
              <a:t>	қозғалысқа </a:t>
            </a:r>
            <a:r>
              <a:rPr lang="kk-KZ" dirty="0"/>
              <a:t>келтіру операцияларының шығындары тасымалдау қашықтығына тәуелді. Ол 1 тонна жүкке есептегенде, тасымалдау қашықтығына байланысты тура пропорционалды көбейеді. Сонымен, тасымалдау шығындары  бастапқы – соңғы операциялар шығындарымен  қозғалысқа келтіру шығындарының қосындысынан қалыптасады. 1тонна жүкті тасымалдау өзіндік құны (ӨҚ) келесі формуламен есептелінеді:</a:t>
            </a:r>
            <a:endParaRPr lang="ru-RU" dirty="0"/>
          </a:p>
          <a:p>
            <a:pPr marL="0" indent="0" algn="ctr">
              <a:buNone/>
            </a:pPr>
            <a:r>
              <a:rPr lang="kk-KZ" dirty="0"/>
              <a:t>ӨҚ = БСШ + ҚШ х Қ,</a:t>
            </a:r>
            <a:endParaRPr lang="ru-RU" dirty="0"/>
          </a:p>
          <a:p>
            <a:pPr marL="0" indent="0">
              <a:buNone/>
            </a:pPr>
            <a:r>
              <a:rPr lang="kk-KZ" dirty="0" smtClean="0"/>
              <a:t>- БСШ </a:t>
            </a:r>
            <a:r>
              <a:rPr lang="kk-KZ" dirty="0"/>
              <a:t>– 1т жүкке бастапқы – соңғы операциялар шығындары;</a:t>
            </a:r>
            <a:endParaRPr lang="ru-RU" dirty="0"/>
          </a:p>
          <a:p>
            <a:pPr marL="0" indent="0">
              <a:buNone/>
            </a:pPr>
            <a:r>
              <a:rPr lang="kk-KZ" dirty="0" smtClean="0"/>
              <a:t>- ҚШ   </a:t>
            </a:r>
            <a:r>
              <a:rPr lang="kk-KZ" dirty="0"/>
              <a:t>-  1 т жүкті 1 км-ге тасымалдау шығындары;</a:t>
            </a:r>
            <a:endParaRPr lang="ru-RU" dirty="0"/>
          </a:p>
          <a:p>
            <a:pPr marL="0" indent="0">
              <a:buNone/>
            </a:pPr>
            <a:r>
              <a:rPr lang="kk-KZ" dirty="0" smtClean="0"/>
              <a:t>- Қ      </a:t>
            </a:r>
            <a:r>
              <a:rPr lang="kk-KZ" dirty="0"/>
              <a:t>-    қашықтық, км.</a:t>
            </a:r>
            <a:endParaRPr lang="ru-RU" dirty="0"/>
          </a:p>
          <a:p>
            <a:pPr marL="0" indent="0">
              <a:buNone/>
            </a:pPr>
            <a:r>
              <a:rPr lang="kk-KZ" dirty="0" smtClean="0"/>
              <a:t>	Осыдан</a:t>
            </a:r>
            <a:r>
              <a:rPr lang="kk-KZ" dirty="0"/>
              <a:t>, транспорттың жүк айналымының тонна – километрінің өзіндік құны, келесі формуламен есептеледі:</a:t>
            </a:r>
            <a:endParaRPr lang="ru-RU" dirty="0"/>
          </a:p>
          <a:p>
            <a:pPr marL="0" indent="0" algn="ctr">
              <a:buNone/>
            </a:pPr>
            <a:r>
              <a:rPr lang="kk-KZ" dirty="0"/>
              <a:t>ӨҚ = БСШ</a:t>
            </a:r>
            <a:r>
              <a:rPr lang="kk-KZ" b="1" dirty="0"/>
              <a:t> /</a:t>
            </a:r>
            <a:r>
              <a:rPr lang="kk-KZ" dirty="0"/>
              <a:t> Қ + ҚШ.</a:t>
            </a:r>
            <a:endParaRPr lang="ru-RU" dirty="0"/>
          </a:p>
          <a:p>
            <a:pPr marL="0" indent="0">
              <a:buNone/>
            </a:pPr>
            <a:r>
              <a:rPr lang="kk-KZ" dirty="0" smtClean="0"/>
              <a:t>	Тасымалдаудың </a:t>
            </a:r>
            <a:r>
              <a:rPr lang="kk-KZ" dirty="0"/>
              <a:t>қашықтығы ұлғайған сайын, тонна – километрінің өзіндік құны арзандайды. Бастапқы – соңғы операциялар және  қозғалысқа келтіру операцияларының барлық шығындарына  пайда нормативін қосу арқылы нақты жүкті тасымалдау төлемінің шамасы алынады. Шығындарды қалыптастырудың бұл ерекшелігі, транспортта тарифтік ставкаларды анықтаудың технико – экономикалық негізі ретінде қарастырылады.</a:t>
            </a:r>
            <a:endParaRPr lang="ru-RU" dirty="0"/>
          </a:p>
          <a:p>
            <a:endParaRPr lang="ru-RU" dirty="0"/>
          </a:p>
        </p:txBody>
      </p:sp>
    </p:spTree>
    <p:extLst>
      <p:ext uri="{BB962C8B-B14F-4D97-AF65-F5344CB8AC3E}">
        <p14:creationId xmlns:p14="http://schemas.microsoft.com/office/powerpoint/2010/main" val="89576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normAutofit/>
          </a:bodyPr>
          <a:lstStyle/>
          <a:p>
            <a:pPr marL="0" indent="0">
              <a:buNone/>
            </a:pPr>
            <a:r>
              <a:rPr lang="kk-KZ" dirty="0" smtClean="0">
                <a:latin typeface="KZ Times New Roman" panose="02020603050405020304" pitchFamily="18" charset="0"/>
              </a:rPr>
              <a:t>	Жүкті </a:t>
            </a:r>
            <a:r>
              <a:rPr lang="kk-KZ" dirty="0">
                <a:latin typeface="KZ Times New Roman" panose="02020603050405020304" pitchFamily="18" charset="0"/>
              </a:rPr>
              <a:t>тасымалдау тарифтері түрлері бойынша және құрылу формасына байланысты  бөлінеді.  Түрлері бойынша тарифтер келесі тәртіппен ажыратылады: </a:t>
            </a:r>
            <a:endParaRPr lang="ru-RU" dirty="0">
              <a:latin typeface="KZ Times New Roman" panose="02020603050405020304" pitchFamily="18" charset="0"/>
            </a:endParaRPr>
          </a:p>
          <a:p>
            <a:pPr marL="0" lvl="0" indent="0">
              <a:buNone/>
            </a:pPr>
            <a:r>
              <a:rPr lang="kk-KZ" dirty="0" smtClean="0">
                <a:latin typeface="KZ Times New Roman" panose="02020603050405020304" pitchFamily="18" charset="0"/>
              </a:rPr>
              <a:t>- жалпы </a:t>
            </a:r>
            <a:r>
              <a:rPr lang="kk-KZ" dirty="0">
                <a:latin typeface="KZ Times New Roman" panose="02020603050405020304" pitchFamily="18" charset="0"/>
              </a:rPr>
              <a:t>тарифтер – көптеген жүктерге қолданылады; </a:t>
            </a:r>
            <a:endParaRPr lang="ru-RU" dirty="0">
              <a:latin typeface="KZ Times New Roman" panose="02020603050405020304" pitchFamily="18" charset="0"/>
            </a:endParaRPr>
          </a:p>
          <a:p>
            <a:pPr marL="0" lvl="0" indent="0">
              <a:buNone/>
            </a:pPr>
            <a:r>
              <a:rPr lang="kk-KZ" dirty="0" smtClean="0">
                <a:latin typeface="KZ Times New Roman" panose="02020603050405020304" pitchFamily="18" charset="0"/>
              </a:rPr>
              <a:t>- ерекше </a:t>
            </a:r>
            <a:r>
              <a:rPr lang="kk-KZ" dirty="0">
                <a:latin typeface="KZ Times New Roman" panose="02020603050405020304" pitchFamily="18" charset="0"/>
              </a:rPr>
              <a:t>тарифтер – жүк тасқынының жекелеген бағыттары бойынша;</a:t>
            </a:r>
            <a:endParaRPr lang="ru-RU" dirty="0">
              <a:latin typeface="KZ Times New Roman" panose="02020603050405020304" pitchFamily="18" charset="0"/>
            </a:endParaRPr>
          </a:p>
          <a:p>
            <a:pPr marL="0" lvl="0" indent="0">
              <a:buNone/>
            </a:pPr>
            <a:r>
              <a:rPr lang="kk-KZ" dirty="0" smtClean="0">
                <a:latin typeface="KZ Times New Roman" panose="02020603050405020304" pitchFamily="18" charset="0"/>
              </a:rPr>
              <a:t>- жеңілдетілген </a:t>
            </a:r>
            <a:r>
              <a:rPr lang="kk-KZ" dirty="0">
                <a:latin typeface="KZ Times New Roman" panose="02020603050405020304" pitchFamily="18" charset="0"/>
              </a:rPr>
              <a:t>– жүктің жекелеген түрлері бойынша қолданылады;</a:t>
            </a:r>
            <a:endParaRPr lang="ru-RU" dirty="0">
              <a:latin typeface="KZ Times New Roman" panose="02020603050405020304" pitchFamily="18" charset="0"/>
            </a:endParaRPr>
          </a:p>
          <a:p>
            <a:pPr marL="0" lvl="0" indent="0">
              <a:buNone/>
            </a:pPr>
            <a:r>
              <a:rPr lang="kk-KZ" dirty="0" smtClean="0">
                <a:latin typeface="KZ Times New Roman" panose="02020603050405020304" pitchFamily="18" charset="0"/>
              </a:rPr>
              <a:t>- жергіліктік </a:t>
            </a:r>
            <a:r>
              <a:rPr lang="kk-KZ" dirty="0">
                <a:latin typeface="KZ Times New Roman" panose="02020603050405020304" pitchFamily="18" charset="0"/>
              </a:rPr>
              <a:t>– жергілікті транспорт қатынастарында жүк тасымалы үшін қолданылады.</a:t>
            </a:r>
            <a:endParaRPr lang="ru-RU" dirty="0">
              <a:latin typeface="KZ Times New Roman" panose="02020603050405020304" pitchFamily="18" charset="0"/>
            </a:endParaRPr>
          </a:p>
          <a:p>
            <a:endParaRPr lang="ru-RU" dirty="0"/>
          </a:p>
        </p:txBody>
      </p:sp>
    </p:spTree>
    <p:extLst>
      <p:ext uri="{BB962C8B-B14F-4D97-AF65-F5344CB8AC3E}">
        <p14:creationId xmlns:p14="http://schemas.microsoft.com/office/powerpoint/2010/main" val="3778977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361459"/>
          </a:xfrm>
        </p:spPr>
        <p:txBody>
          <a:bodyPr>
            <a:normAutofit fontScale="85000" lnSpcReduction="20000"/>
          </a:bodyPr>
          <a:lstStyle/>
          <a:p>
            <a:r>
              <a:rPr lang="kk-KZ" dirty="0"/>
              <a:t>Автомобиль көлігі тарифтеріне, жүкті,  тасымалдауының өзіндік құны жоғары, арнайы автомобильдермен тасымалдағаны үшін,   қосымша үстемелер қосылады. Автомобильдің жүк сыйымдылығын пайдалану коэффициентін арттыру үшін тарифтерге шегерімдер қолданылады. Автомобиль көлігінде жүкті тиеу-түсіру жұмыстары, қоймадағы қызмет көрсету, жүкті жөнелту сияқты қосымша операциялар үшін  төлемдер алынады. Автомобиль көлігімен жолаушыларды тасымалдау тарифтері және олардың шектi деңгейi мемлекет тарапынан  тасымалдаудың өзіндік құнын және қажетті пайда алу деңгейін ескере отырып  белгіленеді және реттеледі.</a:t>
            </a:r>
            <a:endParaRPr lang="ru-RU" dirty="0"/>
          </a:p>
          <a:p>
            <a:r>
              <a:rPr lang="kk-KZ" dirty="0"/>
              <a:t> </a:t>
            </a:r>
            <a:endParaRPr lang="kk-KZ" dirty="0" smtClean="0"/>
          </a:p>
          <a:p>
            <a:endParaRPr lang="kk-KZ" dirty="0"/>
          </a:p>
          <a:p>
            <a:endParaRPr lang="kk-KZ" dirty="0" smtClean="0"/>
          </a:p>
          <a:p>
            <a:pPr marL="0" indent="0">
              <a:buNone/>
            </a:pPr>
            <a:endParaRPr lang="ru-RU" dirty="0"/>
          </a:p>
        </p:txBody>
      </p:sp>
    </p:spTree>
    <p:extLst>
      <p:ext uri="{BB962C8B-B14F-4D97-AF65-F5344CB8AC3E}">
        <p14:creationId xmlns:p14="http://schemas.microsoft.com/office/powerpoint/2010/main" val="3708566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23</TotalTime>
  <Words>201</Words>
  <Application>Microsoft Office PowerPoint</Application>
  <PresentationFormat>Экран (4:3)</PresentationFormat>
  <Paragraphs>45</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Аспект</vt:lpstr>
      <vt:lpstr>Дәріс 6</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6</dc:title>
  <dc:creator>Асем Сагидолдина</dc:creator>
  <cp:lastModifiedBy>Асем Сагидолдина</cp:lastModifiedBy>
  <cp:revision>4</cp:revision>
  <dcterms:created xsi:type="dcterms:W3CDTF">2023-10-09T05:48:32Z</dcterms:created>
  <dcterms:modified xsi:type="dcterms:W3CDTF">2023-10-09T06:11:47Z</dcterms:modified>
</cp:coreProperties>
</file>